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43200638" cy="35999738"/>
  <p:notesSz cx="6858000" cy="9144000"/>
  <p:embeddedFontLst>
    <p:embeddedFont>
      <p:font typeface="Open Sans" panose="020B060402020202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Open Sans Bold" panose="020B0604020202020204" charset="0"/>
      <p:regular r:id="rId8"/>
    </p:embeddedFont>
    <p:embeddedFont>
      <p:font typeface="Arimo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6" d="100"/>
          <a:sy n="16" d="100"/>
        </p:scale>
        <p:origin x="1670" y="53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26" y="2130144"/>
            <a:ext cx="7773828" cy="1469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52" y="3885686"/>
            <a:ext cx="6401976" cy="17523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618" y="274602"/>
            <a:ext cx="2057778" cy="58507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84" y="274602"/>
            <a:ext cx="6020906" cy="58507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46" y="4406318"/>
            <a:ext cx="7773828" cy="13618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46" y="2906329"/>
            <a:ext cx="7773828" cy="14999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84" y="1599989"/>
            <a:ext cx="4039342" cy="45253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54" y="1599989"/>
            <a:ext cx="4039342" cy="45253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4" y="1534910"/>
            <a:ext cx="4040931" cy="6396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4" y="2174588"/>
            <a:ext cx="4040931" cy="3950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79" y="1534910"/>
            <a:ext cx="4042518" cy="6396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79" y="2174588"/>
            <a:ext cx="4042518" cy="39507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4" y="273014"/>
            <a:ext cx="3008866" cy="11618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07" y="273014"/>
            <a:ext cx="5112689" cy="58523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84" y="1434910"/>
            <a:ext cx="3008866" cy="469044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18" y="4799965"/>
            <a:ext cx="5487408" cy="5666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18" y="612694"/>
            <a:ext cx="5487408" cy="4114256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18" y="5366628"/>
            <a:ext cx="5487408" cy="80475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4" y="274602"/>
            <a:ext cx="8231112" cy="1142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4" y="1599989"/>
            <a:ext cx="8231112" cy="4525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84" y="6355510"/>
            <a:ext cx="2133992" cy="365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774" y="6355510"/>
            <a:ext cx="2896132" cy="365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404" y="6355510"/>
            <a:ext cx="2133992" cy="365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9F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703776" y="21223939"/>
            <a:ext cx="29009521" cy="14277252"/>
            <a:chOff x="0" y="0"/>
            <a:chExt cx="2804464" cy="138023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04464" cy="1380238"/>
            </a:xfrm>
            <a:custGeom>
              <a:avLst/>
              <a:gdLst/>
              <a:ahLst/>
              <a:cxnLst/>
              <a:rect l="l" t="t" r="r" b="b"/>
              <a:pathLst>
                <a:path w="2804464" h="1380238">
                  <a:moveTo>
                    <a:pt x="0" y="0"/>
                  </a:moveTo>
                  <a:lnTo>
                    <a:pt x="2804464" y="0"/>
                  </a:lnTo>
                  <a:lnTo>
                    <a:pt x="2804464" y="1380238"/>
                  </a:lnTo>
                  <a:lnTo>
                    <a:pt x="0" y="1380238"/>
                  </a:lnTo>
                  <a:close/>
                </a:path>
              </a:pathLst>
            </a:custGeom>
            <a:solidFill>
              <a:srgbClr val="006871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645318" y="21223939"/>
            <a:ext cx="42067979" cy="14277252"/>
            <a:chOff x="0" y="0"/>
            <a:chExt cx="2804464" cy="1380238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804464" cy="1380238"/>
            </a:xfrm>
            <a:custGeom>
              <a:avLst/>
              <a:gdLst/>
              <a:ahLst/>
              <a:cxnLst/>
              <a:rect l="l" t="t" r="r" b="b"/>
              <a:pathLst>
                <a:path w="2804464" h="1380238">
                  <a:moveTo>
                    <a:pt x="0" y="0"/>
                  </a:moveTo>
                  <a:lnTo>
                    <a:pt x="2804464" y="0"/>
                  </a:lnTo>
                  <a:lnTo>
                    <a:pt x="2804464" y="1380238"/>
                  </a:lnTo>
                  <a:lnTo>
                    <a:pt x="0" y="1380238"/>
                  </a:lnTo>
                  <a:close/>
                </a:path>
              </a:pathLst>
            </a:custGeom>
            <a:solidFill>
              <a:srgbClr val="839F75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645318" y="21924328"/>
            <a:ext cx="42117978" cy="13507899"/>
            <a:chOff x="0" y="0"/>
            <a:chExt cx="37394797" cy="18012914"/>
          </a:xfrm>
        </p:grpSpPr>
        <p:sp>
          <p:nvSpPr>
            <p:cNvPr id="7" name="AutoShape 7"/>
            <p:cNvSpPr/>
            <p:nvPr/>
          </p:nvSpPr>
          <p:spPr>
            <a:xfrm>
              <a:off x="44522" y="0"/>
              <a:ext cx="37350275" cy="0"/>
            </a:xfrm>
            <a:prstGeom prst="line">
              <a:avLst/>
            </a:prstGeom>
            <a:ln w="88900" cap="rnd">
              <a:solidFill>
                <a:srgbClr val="FFFFFF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8" name="AutoShape 8"/>
            <p:cNvSpPr/>
            <p:nvPr/>
          </p:nvSpPr>
          <p:spPr>
            <a:xfrm>
              <a:off x="44522" y="17920729"/>
              <a:ext cx="37350275" cy="0"/>
            </a:xfrm>
            <a:prstGeom prst="line">
              <a:avLst/>
            </a:prstGeom>
            <a:ln w="88900" cap="rnd">
              <a:solidFill>
                <a:srgbClr val="FFFFFF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9" name="AutoShape 9"/>
            <p:cNvSpPr/>
            <p:nvPr/>
          </p:nvSpPr>
          <p:spPr>
            <a:xfrm rot="-5408526">
              <a:off x="-8893717" y="9007989"/>
              <a:ext cx="17920784" cy="0"/>
            </a:xfrm>
            <a:prstGeom prst="line">
              <a:avLst/>
            </a:prstGeom>
            <a:ln w="88900" cap="rnd">
              <a:solidFill>
                <a:srgbClr val="FFFFFF"/>
              </a:solidFill>
              <a:prstDash val="sysDash"/>
              <a:headEnd type="none" w="sm" len="sm"/>
              <a:tailEnd type="none" w="sm" len="sm"/>
            </a:ln>
          </p:spPr>
        </p:sp>
        <p:sp>
          <p:nvSpPr>
            <p:cNvPr id="10" name="AutoShape 10"/>
            <p:cNvSpPr/>
            <p:nvPr/>
          </p:nvSpPr>
          <p:spPr>
            <a:xfrm rot="-5408526">
              <a:off x="28367730" y="9007989"/>
              <a:ext cx="17920784" cy="0"/>
            </a:xfrm>
            <a:prstGeom prst="line">
              <a:avLst/>
            </a:prstGeom>
            <a:ln w="88900" cap="rnd">
              <a:solidFill>
                <a:srgbClr val="FFFFFF"/>
              </a:solidFill>
              <a:prstDash val="sysDash"/>
              <a:headEnd type="none" w="sm" len="sm"/>
              <a:tailEnd type="none" w="sm" len="sm"/>
            </a:ln>
          </p:spPr>
        </p:sp>
      </p:grpSp>
      <p:sp>
        <p:nvSpPr>
          <p:cNvPr id="13" name="TextBox 13"/>
          <p:cNvSpPr txBox="1"/>
          <p:nvPr/>
        </p:nvSpPr>
        <p:spPr>
          <a:xfrm>
            <a:off x="1422560" y="22653609"/>
            <a:ext cx="26908500" cy="2154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399"/>
              </a:lnSpc>
            </a:pPr>
            <a:r>
              <a:rPr lang="en-US" sz="5999" b="1" dirty="0">
                <a:solidFill>
                  <a:srgbClr val="FFFFFF"/>
                </a:solidFill>
                <a:latin typeface="Open Sans"/>
              </a:rPr>
              <a:t>NOME RESP. TECNICO PROJETO, CAU/CREA</a:t>
            </a:r>
          </a:p>
          <a:p>
            <a:pPr algn="just">
              <a:lnSpc>
                <a:spcPts val="8399"/>
              </a:lnSpc>
            </a:pPr>
            <a:r>
              <a:rPr lang="en-US" sz="5999" b="1" dirty="0">
                <a:solidFill>
                  <a:srgbClr val="FFFFFF"/>
                </a:solidFill>
                <a:latin typeface="Open Sans"/>
              </a:rPr>
              <a:t> RRT/ART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22560" y="25599932"/>
            <a:ext cx="26908500" cy="4308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399"/>
              </a:lnSpc>
            </a:pPr>
            <a:r>
              <a:rPr lang="en-US" sz="5999" b="1" dirty="0">
                <a:solidFill>
                  <a:srgbClr val="FFFFFF"/>
                </a:solidFill>
                <a:latin typeface="Open Sans"/>
              </a:rPr>
              <a:t>NOME RESP. TECNICO, ARQ. URB NÚMERO CAU: </a:t>
            </a:r>
            <a:r>
              <a:rPr lang="en-US" sz="5999" b="1" dirty="0" smtClean="0">
                <a:solidFill>
                  <a:srgbClr val="FFFFFF"/>
                </a:solidFill>
                <a:latin typeface="Open Sans"/>
              </a:rPr>
              <a:t>A0000-0</a:t>
            </a:r>
          </a:p>
          <a:p>
            <a:pPr>
              <a:lnSpc>
                <a:spcPts val="8399"/>
              </a:lnSpc>
            </a:pPr>
            <a:r>
              <a:rPr lang="en-US" sz="5999" b="1" dirty="0" smtClean="0">
                <a:solidFill>
                  <a:srgbClr val="FFFFFF"/>
                </a:solidFill>
                <a:latin typeface="Open Sans"/>
              </a:rPr>
              <a:t> OU</a:t>
            </a:r>
          </a:p>
          <a:p>
            <a:pPr>
              <a:lnSpc>
                <a:spcPts val="8399"/>
              </a:lnSpc>
            </a:pPr>
            <a:r>
              <a:rPr lang="en-US" sz="5999" b="1" dirty="0" smtClean="0">
                <a:solidFill>
                  <a:srgbClr val="FFFFFF"/>
                </a:solidFill>
                <a:latin typeface="Open Sans"/>
              </a:rPr>
              <a:t>ENG. CREA:XXXX</a:t>
            </a:r>
            <a:endParaRPr lang="en-US" sz="5999" b="1" dirty="0">
              <a:solidFill>
                <a:srgbClr val="FFFFFF"/>
              </a:solidFill>
              <a:latin typeface="Open Sans"/>
            </a:endParaRPr>
          </a:p>
          <a:p>
            <a:pPr>
              <a:lnSpc>
                <a:spcPts val="8399"/>
              </a:lnSpc>
            </a:pPr>
            <a:endParaRPr lang="en-US" sz="5999" dirty="0">
              <a:solidFill>
                <a:srgbClr val="FFFFFF"/>
              </a:solidFill>
              <a:latin typeface="Arimo"/>
            </a:endParaRPr>
          </a:p>
        </p:txBody>
      </p:sp>
      <p:sp>
        <p:nvSpPr>
          <p:cNvPr id="17" name="AutoShape 17"/>
          <p:cNvSpPr/>
          <p:nvPr/>
        </p:nvSpPr>
        <p:spPr>
          <a:xfrm rot="5570">
            <a:off x="6919" y="21513572"/>
            <a:ext cx="43194221" cy="0"/>
          </a:xfrm>
          <a:prstGeom prst="line">
            <a:avLst/>
          </a:prstGeom>
          <a:ln w="1428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9" name="AutoShape 19"/>
          <p:cNvSpPr/>
          <p:nvPr/>
        </p:nvSpPr>
        <p:spPr>
          <a:xfrm rot="5703">
            <a:off x="6816" y="21489048"/>
            <a:ext cx="14351448" cy="0"/>
          </a:xfrm>
          <a:prstGeom prst="line">
            <a:avLst/>
          </a:prstGeom>
          <a:ln w="47625" cap="rnd">
            <a:solidFill>
              <a:srgbClr val="FFFFFF"/>
            </a:solidFill>
            <a:prstDash val="sysDash"/>
            <a:headEnd type="none" w="sm" len="sm"/>
            <a:tailEnd type="none" w="sm" len="sm"/>
          </a:ln>
        </p:spPr>
      </p:sp>
      <p:sp>
        <p:nvSpPr>
          <p:cNvPr id="29" name="TextBox 29"/>
          <p:cNvSpPr txBox="1"/>
          <p:nvPr/>
        </p:nvSpPr>
        <p:spPr>
          <a:xfrm>
            <a:off x="14358294" y="10640611"/>
            <a:ext cx="27998812" cy="21156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6462"/>
              </a:lnSpc>
            </a:pPr>
            <a:r>
              <a:rPr lang="en-US" sz="11759" dirty="0">
                <a:solidFill>
                  <a:srgbClr val="FFFFFF"/>
                </a:solidFill>
                <a:latin typeface="Open Sans Bold"/>
              </a:rPr>
              <a:t>NOME DO PROFISSIONAL / EMPRESA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9287622" y="13193899"/>
            <a:ext cx="23069484" cy="62829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798"/>
              </a:lnSpc>
            </a:pPr>
            <a:r>
              <a:rPr lang="en-US" sz="6998" dirty="0">
                <a:solidFill>
                  <a:srgbClr val="FFFFFF"/>
                </a:solidFill>
                <a:latin typeface="Open Sans"/>
              </a:rPr>
              <a:t>TITULO PROFISSIONAL</a:t>
            </a:r>
          </a:p>
          <a:p>
            <a:pPr>
              <a:lnSpc>
                <a:spcPts val="9798"/>
              </a:lnSpc>
            </a:pPr>
            <a:r>
              <a:rPr lang="en-US" sz="6998" dirty="0">
                <a:solidFill>
                  <a:srgbClr val="FFFFFF"/>
                </a:solidFill>
                <a:latin typeface="Open Sans"/>
              </a:rPr>
              <a:t>ARQUITETO E URBANISTA </a:t>
            </a:r>
          </a:p>
          <a:p>
            <a:pPr>
              <a:lnSpc>
                <a:spcPts val="9798"/>
              </a:lnSpc>
            </a:pPr>
            <a:r>
              <a:rPr lang="en-US" sz="6998" dirty="0">
                <a:solidFill>
                  <a:srgbClr val="FFFFFF"/>
                </a:solidFill>
                <a:latin typeface="Open Sans"/>
              </a:rPr>
              <a:t>NÚMERO DO REGISTRO CAU / CNPJ </a:t>
            </a:r>
          </a:p>
          <a:p>
            <a:pPr>
              <a:lnSpc>
                <a:spcPts val="9798"/>
              </a:lnSpc>
            </a:pPr>
            <a:r>
              <a:rPr lang="en-US" sz="6998" dirty="0">
                <a:solidFill>
                  <a:srgbClr val="FFFFFF"/>
                </a:solidFill>
                <a:latin typeface="Open Sans"/>
              </a:rPr>
              <a:t>ENGENHEIRO CIVIL</a:t>
            </a:r>
          </a:p>
          <a:p>
            <a:pPr>
              <a:lnSpc>
                <a:spcPts val="9798"/>
              </a:lnSpc>
            </a:pPr>
            <a:r>
              <a:rPr lang="en-US" sz="6998" dirty="0">
                <a:solidFill>
                  <a:srgbClr val="FFFFFF"/>
                </a:solidFill>
                <a:latin typeface="Open Sans"/>
              </a:rPr>
              <a:t>NÚMERO DE REGISTRO CREA / CNPJ 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3948204" y="20289571"/>
            <a:ext cx="18237039" cy="10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061"/>
              </a:lnSpc>
            </a:pPr>
            <a:r>
              <a:rPr lang="en-US" sz="5758">
                <a:solidFill>
                  <a:srgbClr val="FFFFFF"/>
                </a:solidFill>
                <a:latin typeface="Open Sans"/>
              </a:rPr>
              <a:t>E-MAIL OU TELEFONE DO PROFISSIONAL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-6185757" y="3599525"/>
            <a:ext cx="19584213" cy="10731873"/>
            <a:chOff x="0" y="0"/>
            <a:chExt cx="26115739" cy="14311057"/>
          </a:xfrm>
        </p:grpSpPr>
        <p:pic>
          <p:nvPicPr>
            <p:cNvPr id="33" name="Picture 3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1452770" y="0"/>
              <a:ext cx="14662969" cy="14311057"/>
            </a:xfrm>
            <a:prstGeom prst="rect">
              <a:avLst/>
            </a:prstGeom>
          </p:spPr>
        </p:pic>
        <p:sp>
          <p:nvSpPr>
            <p:cNvPr id="34" name="TextBox 34"/>
            <p:cNvSpPr txBox="1"/>
            <p:nvPr/>
          </p:nvSpPr>
          <p:spPr>
            <a:xfrm>
              <a:off x="0" y="6433195"/>
              <a:ext cx="22905540" cy="12995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593"/>
                </a:lnSpc>
              </a:pPr>
              <a:r>
                <a:rPr lang="en-US" sz="5423">
                  <a:solidFill>
                    <a:srgbClr val="FFFFFF"/>
                  </a:solidFill>
                  <a:latin typeface="Open Sans"/>
                </a:rPr>
                <a:t>IMAGEM DA OBRA</a:t>
              </a: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25394774" y="3599524"/>
            <a:ext cx="10855179" cy="6191265"/>
            <a:chOff x="0" y="0"/>
            <a:chExt cx="14475487" cy="8256112"/>
          </a:xfrm>
        </p:grpSpPr>
        <p:pic>
          <p:nvPicPr>
            <p:cNvPr id="36" name="Picture 36"/>
            <p:cNvPicPr>
              <a:picLocks noChangeAspect="1"/>
            </p:cNvPicPr>
            <p:nvPr/>
          </p:nvPicPr>
          <p:blipFill>
            <a:blip r:embed="rId2"/>
            <a:srcRect t="42309" r="1278"/>
            <a:stretch>
              <a:fillRect/>
            </a:stretch>
          </p:blipFill>
          <p:spPr>
            <a:xfrm>
              <a:off x="0" y="0"/>
              <a:ext cx="14475487" cy="8256112"/>
            </a:xfrm>
            <a:prstGeom prst="rect">
              <a:avLst/>
            </a:prstGeom>
          </p:spPr>
        </p:pic>
        <p:sp>
          <p:nvSpPr>
            <p:cNvPr id="37" name="TextBox 37"/>
            <p:cNvSpPr txBox="1"/>
            <p:nvPr/>
          </p:nvSpPr>
          <p:spPr>
            <a:xfrm>
              <a:off x="5767989" y="3475183"/>
              <a:ext cx="2939505" cy="12995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593"/>
                </a:lnSpc>
              </a:pPr>
              <a:r>
                <a:rPr lang="en-US" sz="5423">
                  <a:solidFill>
                    <a:srgbClr val="FFFFFF"/>
                  </a:solidFill>
                  <a:latin typeface="Open Sans"/>
                </a:rPr>
                <a:t>LOGO</a:t>
              </a:r>
            </a:p>
          </p:txBody>
        </p:sp>
      </p:grpSp>
      <p:sp>
        <p:nvSpPr>
          <p:cNvPr id="39" name="TextBox 39"/>
          <p:cNvSpPr txBox="1"/>
          <p:nvPr/>
        </p:nvSpPr>
        <p:spPr>
          <a:xfrm>
            <a:off x="1422560" y="33304283"/>
            <a:ext cx="26908500" cy="10770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399"/>
              </a:lnSpc>
            </a:pPr>
            <a:r>
              <a:rPr lang="en-US" sz="5999" dirty="0">
                <a:solidFill>
                  <a:srgbClr val="FFFFFF"/>
                </a:solidFill>
                <a:latin typeface="Open Sans"/>
              </a:rPr>
              <a:t>CONTRATANTE: FULANO (OPCIONAL)</a:t>
            </a:r>
          </a:p>
        </p:txBody>
      </p:sp>
      <p:sp>
        <p:nvSpPr>
          <p:cNvPr id="43" name="TextBox 29"/>
          <p:cNvSpPr txBox="1"/>
          <p:nvPr/>
        </p:nvSpPr>
        <p:spPr>
          <a:xfrm>
            <a:off x="2300815" y="15486043"/>
            <a:ext cx="11113307" cy="21159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6462"/>
              </a:lnSpc>
            </a:pPr>
            <a:r>
              <a:rPr lang="en-US" sz="11759" dirty="0" smtClean="0">
                <a:solidFill>
                  <a:srgbClr val="FFFFFF"/>
                </a:solidFill>
                <a:latin typeface="Open Sans Bold"/>
              </a:rPr>
              <a:t>QUADRA/LOTE</a:t>
            </a:r>
            <a:endParaRPr lang="en-US" sz="11759" dirty="0">
              <a:solidFill>
                <a:srgbClr val="FFFFFF"/>
              </a:solidFill>
              <a:latin typeface="Open Sans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66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Open Sans</vt:lpstr>
      <vt:lpstr>Calibri</vt:lpstr>
      <vt:lpstr>Open Sans Bold</vt:lpstr>
      <vt:lpstr>Arimo</vt:lpstr>
      <vt:lpstr>Arial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APRA PLACA DE OBRA</dc:title>
  <dc:creator>Cascone</dc:creator>
  <cp:lastModifiedBy>Cascone</cp:lastModifiedBy>
  <cp:revision>8</cp:revision>
  <dcterms:created xsi:type="dcterms:W3CDTF">2006-08-16T00:00:00Z</dcterms:created>
  <dcterms:modified xsi:type="dcterms:W3CDTF">2023-07-20T18:15:12Z</dcterms:modified>
  <dc:identifier>DAE5MNAEfWI</dc:identifier>
</cp:coreProperties>
</file>